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58" r:id="rId2"/>
    <p:sldId id="1136" r:id="rId3"/>
    <p:sldId id="1145" r:id="rId4"/>
    <p:sldId id="1140" r:id="rId5"/>
    <p:sldId id="1141" r:id="rId6"/>
    <p:sldId id="1142" r:id="rId7"/>
    <p:sldId id="1139" r:id="rId8"/>
    <p:sldId id="1150" r:id="rId9"/>
    <p:sldId id="1127" r:id="rId10"/>
    <p:sldId id="1137" r:id="rId11"/>
    <p:sldId id="1138" r:id="rId12"/>
    <p:sldId id="1143" r:id="rId13"/>
    <p:sldId id="1151" r:id="rId14"/>
    <p:sldId id="1155" r:id="rId15"/>
    <p:sldId id="1144" r:id="rId16"/>
    <p:sldId id="1153" r:id="rId17"/>
    <p:sldId id="1154" r:id="rId18"/>
    <p:sldId id="1146" r:id="rId19"/>
    <p:sldId id="1152" r:id="rId20"/>
    <p:sldId id="874" r:id="rId21"/>
    <p:sldId id="1159" r:id="rId22"/>
    <p:sldId id="1160" r:id="rId23"/>
    <p:sldId id="1161" r:id="rId24"/>
    <p:sldId id="1147" r:id="rId25"/>
    <p:sldId id="1156" r:id="rId26"/>
    <p:sldId id="1157" r:id="rId27"/>
    <p:sldId id="1162" r:id="rId28"/>
    <p:sldId id="1163" r:id="rId29"/>
    <p:sldId id="1158" r:id="rId30"/>
    <p:sldId id="11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1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731" userDrawn="1">
          <p15:clr>
            <a:srgbClr val="A4A3A4"/>
          </p15:clr>
        </p15:guide>
        <p15:guide id="5" orient="horz" pos="4133" userDrawn="1">
          <p15:clr>
            <a:srgbClr val="A4A3A4"/>
          </p15:clr>
        </p15:guide>
        <p15:guide id="6" orient="horz" pos="1706" userDrawn="1">
          <p15:clr>
            <a:srgbClr val="A4A3A4"/>
          </p15:clr>
        </p15:guide>
        <p15:guide id="7" orient="horz" pos="2341" userDrawn="1">
          <p15:clr>
            <a:srgbClr val="A4A3A4"/>
          </p15:clr>
        </p15:guide>
        <p15:guide id="8" orient="horz" pos="15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9999"/>
    <a:srgbClr val="CCFFFF"/>
    <a:srgbClr val="FFCCFF"/>
    <a:srgbClr val="FF0000"/>
    <a:srgbClr val="000000"/>
    <a:srgbClr val="FF33CC"/>
    <a:srgbClr val="66FF33"/>
    <a:srgbClr val="5B9BD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 autoAdjust="0"/>
    <p:restoredTop sz="89612" autoAdjust="0"/>
  </p:normalViewPr>
  <p:slideViewPr>
    <p:cSldViewPr snapToGrid="0">
      <p:cViewPr varScale="1">
        <p:scale>
          <a:sx n="77" d="100"/>
          <a:sy n="77" d="100"/>
        </p:scale>
        <p:origin x="936" y="91"/>
      </p:cViewPr>
      <p:guideLst>
        <p:guide pos="211"/>
        <p:guide pos="7469"/>
        <p:guide orient="horz" pos="799"/>
        <p:guide orient="horz" pos="731"/>
        <p:guide orient="horz" pos="4133"/>
        <p:guide orient="horz" pos="1706"/>
        <p:guide orient="horz" pos="2341"/>
        <p:guide orient="horz" pos="152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4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10C76-2647-47C2-B4F2-FD1F6E4B88AC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2BECF-D92E-4B88-906F-99188947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5930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9040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4392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5852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0784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6982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3491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0988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148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9256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017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7978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4633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967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9212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3664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7020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67861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0938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394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171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7585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0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972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600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5520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E8CC33-E03F-4055-8B4E-4A54ABB18FDA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40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35658" y="144236"/>
            <a:ext cx="700314" cy="5524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5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D575F380-C9C1-4936-830B-D4D46E49DD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9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6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7816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784" y="1981200"/>
            <a:ext cx="5087816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fld id="{3A166E0F-C44D-4359-AE45-4625A7806B3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758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0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1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1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4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6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0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5F380-C9C1-4936-830B-D4D46E49D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4343" y="182562"/>
            <a:ext cx="511628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fld id="{D575F380-C9C1-4936-830B-D4D46E49DD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2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g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8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7.jp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e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e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e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8850" y="396281"/>
            <a:ext cx="6554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Wire Arc Additive Manufacturing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4131" y="2675901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By</a:t>
            </a:r>
            <a:endParaRPr lang="en-US" sz="2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886" y="3242198"/>
            <a:ext cx="167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Harsh Rana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819" y="5345027"/>
            <a:ext cx="1312360" cy="132530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036956" y="265718"/>
            <a:ext cx="811808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36956" y="1243308"/>
            <a:ext cx="811808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06206" y="4041720"/>
            <a:ext cx="4579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Department of Mechanical Engineering</a:t>
            </a:r>
          </a:p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Indian Institute of Technology, Guwahati</a:t>
            </a:r>
          </a:p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Guwahati, Assam</a:t>
            </a:r>
            <a:endParaRPr lang="en-US" sz="2000" b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0265" y="1739309"/>
            <a:ext cx="482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Multiaxis CNC Machines</a:t>
            </a:r>
          </a:p>
        </p:txBody>
      </p:sp>
    </p:spTree>
    <p:extLst>
      <p:ext uri="{BB962C8B-B14F-4D97-AF65-F5344CB8AC3E}">
        <p14:creationId xmlns:p14="http://schemas.microsoft.com/office/powerpoint/2010/main" val="2117580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66428" y="1"/>
            <a:ext cx="3459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Trunnion Table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87402" y="841094"/>
            <a:ext cx="4217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Swivel axis – B ; Rotary Table 	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8F358848-9042-4CF8-83C4-D61133E546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474893"/>
                  </p:ext>
                </p:extLst>
              </p:nvPr>
            </p:nvGraphicFramePr>
            <p:xfrm>
              <a:off x="626568" y="1752645"/>
              <a:ext cx="3739860" cy="167635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063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IN" sz="2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8F358848-9042-4CF8-83C4-D61133E546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474893"/>
                  </p:ext>
                </p:extLst>
              </p:nvPr>
            </p:nvGraphicFramePr>
            <p:xfrm>
              <a:off x="626568" y="1752645"/>
              <a:ext cx="3739860" cy="167635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13" t="-9333" r="-401626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813" t="-9333" r="-101626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B0680F1-153E-4B8E-9261-077BFE42D46A}"/>
              </a:ext>
            </a:extLst>
          </p:cNvPr>
          <p:cNvSpPr txBox="1"/>
          <p:nvPr/>
        </p:nvSpPr>
        <p:spPr>
          <a:xfrm>
            <a:off x="434574" y="1265236"/>
            <a:ext cx="17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PPP tool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4">
                <a:extLst>
                  <a:ext uri="{FF2B5EF4-FFF2-40B4-BE49-F238E27FC236}">
                    <a16:creationId xmlns:a16="http://schemas.microsoft.com/office/drawing/2014/main" id="{2A7F8B5F-BBA8-41E8-870B-B3396FA96C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532023"/>
                  </p:ext>
                </p:extLst>
              </p:nvPr>
            </p:nvGraphicFramePr>
            <p:xfrm>
              <a:off x="626568" y="4041321"/>
              <a:ext cx="3739860" cy="248912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063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IN" sz="2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5698957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185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4">
                <a:extLst>
                  <a:ext uri="{FF2B5EF4-FFF2-40B4-BE49-F238E27FC236}">
                    <a16:creationId xmlns:a16="http://schemas.microsoft.com/office/drawing/2014/main" id="{2A7F8B5F-BBA8-41E8-870B-B3396FA96C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532023"/>
                  </p:ext>
                </p:extLst>
              </p:nvPr>
            </p:nvGraphicFramePr>
            <p:xfrm>
              <a:off x="626568" y="4041321"/>
              <a:ext cx="3739860" cy="248912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13" t="-9333" r="-401626" b="-45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813" t="-9333" r="-101626" b="-45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5698957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185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80429BA-EF28-462D-A514-D4440217856E}"/>
              </a:ext>
            </a:extLst>
          </p:cNvPr>
          <p:cNvSpPr txBox="1"/>
          <p:nvPr/>
        </p:nvSpPr>
        <p:spPr>
          <a:xfrm>
            <a:off x="434574" y="3549598"/>
            <a:ext cx="251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Trunnion Table B axis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24BB53-D801-4356-9DD9-83E050778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22" y="1302759"/>
            <a:ext cx="6141210" cy="533665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8B240F-00BF-45E6-B5C3-93DE341FF896}"/>
              </a:ext>
            </a:extLst>
          </p:cNvPr>
          <p:cNvCxnSpPr>
            <a:cxnSpLocks/>
          </p:cNvCxnSpPr>
          <p:nvPr/>
        </p:nvCxnSpPr>
        <p:spPr>
          <a:xfrm flipH="1">
            <a:off x="6664960" y="4095780"/>
            <a:ext cx="1539750" cy="5509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BECD32D3-2C44-4CD8-988A-D6F9BF10C83F}"/>
              </a:ext>
            </a:extLst>
          </p:cNvPr>
          <p:cNvSpPr/>
          <p:nvPr/>
        </p:nvSpPr>
        <p:spPr>
          <a:xfrm>
            <a:off x="6473273" y="4371279"/>
            <a:ext cx="742564" cy="4066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6" descr="Happy Stickman - Free Transparent PNG Clipart Images Download">
            <a:extLst>
              <a:ext uri="{FF2B5EF4-FFF2-40B4-BE49-F238E27FC236}">
                <a16:creationId xmlns:a16="http://schemas.microsoft.com/office/drawing/2014/main" id="{BC57D338-FB4D-4F5C-9EB7-686FBCD8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50" b="89911" l="10000" r="90000">
                        <a14:foregroundMark x1="48929" y1="21217" x2="48929" y2="21217"/>
                        <a14:foregroundMark x1="48095" y1="22849" x2="48095" y2="22849"/>
                        <a14:foregroundMark x1="48929" y1="21513" x2="48929" y2="21513"/>
                        <a14:foregroundMark x1="50714" y1="20475" x2="50714" y2="20475"/>
                        <a14:foregroundMark x1="60357" y1="21365" x2="60357" y2="21365"/>
                        <a14:foregroundMark x1="62976" y1="9050" x2="62976" y2="9050"/>
                        <a14:foregroundMark x1="36429" y1="8902" x2="36429" y2="8902"/>
                        <a14:backgroundMark x1="49405" y1="52671" x2="49405" y2="52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60747" y="5555241"/>
            <a:ext cx="2641505" cy="14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59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66432" y="1"/>
            <a:ext cx="3459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Trunnion Table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38900" y="841094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 -30 </a:t>
            </a:r>
            <a:r>
              <a:rPr lang="en-US" dirty="0" err="1"/>
              <a:t>Hermle</a:t>
            </a:r>
            <a:endParaRPr lang="en-US" dirty="0"/>
          </a:p>
        </p:txBody>
      </p:sp>
      <p:pic>
        <p:nvPicPr>
          <p:cNvPr id="2050" name="Picture 2" descr="Hermle C30U • European Machine Tools">
            <a:extLst>
              <a:ext uri="{FF2B5EF4-FFF2-40B4-BE49-F238E27FC236}">
                <a16:creationId xmlns:a16="http://schemas.microsoft.com/office/drawing/2014/main" id="{710EC6DC-61EA-435F-8257-091AF8AC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94" y="17541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36381F-CCC9-47C6-B493-4F836FF35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7" y="1754163"/>
            <a:ext cx="5787177" cy="472739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6" name="Picture 6" descr="Happy Stickman - Free Transparent PNG Clipart Images Download">
            <a:extLst>
              <a:ext uri="{FF2B5EF4-FFF2-40B4-BE49-F238E27FC236}">
                <a16:creationId xmlns:a16="http://schemas.microsoft.com/office/drawing/2014/main" id="{76A8C9B8-D157-4B92-88FE-05596F5D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50" b="89911" l="10000" r="90000">
                        <a14:foregroundMark x1="48929" y1="21217" x2="48929" y2="21217"/>
                        <a14:foregroundMark x1="48095" y1="22849" x2="48095" y2="22849"/>
                        <a14:foregroundMark x1="48929" y1="21513" x2="48929" y2="21513"/>
                        <a14:foregroundMark x1="50714" y1="20475" x2="50714" y2="20475"/>
                        <a14:foregroundMark x1="60357" y1="21365" x2="60357" y2="21365"/>
                        <a14:foregroundMark x1="62976" y1="9050" x2="62976" y2="9050"/>
                        <a14:foregroundMark x1="36429" y1="8902" x2="36429" y2="8902"/>
                        <a14:backgroundMark x1="49405" y1="52671" x2="49405" y2="52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18147" y="5290676"/>
            <a:ext cx="2641505" cy="14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EFEB9A-4A64-4527-9B36-02A60F9AB70B}"/>
              </a:ext>
            </a:extLst>
          </p:cNvPr>
          <p:cNvCxnSpPr>
            <a:cxnSpLocks/>
          </p:cNvCxnSpPr>
          <p:nvPr/>
        </p:nvCxnSpPr>
        <p:spPr>
          <a:xfrm flipH="1">
            <a:off x="1912113" y="4419871"/>
            <a:ext cx="792917" cy="9991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19CD4FAF-BAE3-4AAC-A09E-3C71902893F5}"/>
              </a:ext>
            </a:extLst>
          </p:cNvPr>
          <p:cNvSpPr/>
          <p:nvPr/>
        </p:nvSpPr>
        <p:spPr>
          <a:xfrm>
            <a:off x="1627625" y="5066230"/>
            <a:ext cx="742564" cy="4066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6A6B3-BCE2-463E-9B41-44760DE8E479}"/>
              </a:ext>
            </a:extLst>
          </p:cNvPr>
          <p:cNvSpPr/>
          <p:nvPr/>
        </p:nvSpPr>
        <p:spPr>
          <a:xfrm>
            <a:off x="1532248" y="5346312"/>
            <a:ext cx="72483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E5FBC3-61F5-48B6-8932-A2E35E1A7C5E}"/>
              </a:ext>
            </a:extLst>
          </p:cNvPr>
          <p:cNvSpPr txBox="1"/>
          <p:nvPr/>
        </p:nvSpPr>
        <p:spPr>
          <a:xfrm>
            <a:off x="501670" y="1354124"/>
            <a:ext cx="299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Plot with Manipulability Index</a:t>
            </a:r>
          </a:p>
        </p:txBody>
      </p:sp>
    </p:spTree>
    <p:extLst>
      <p:ext uri="{BB962C8B-B14F-4D97-AF65-F5344CB8AC3E}">
        <p14:creationId xmlns:p14="http://schemas.microsoft.com/office/powerpoint/2010/main" val="51173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30105" y="1"/>
            <a:ext cx="7331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– Table Multiaxis Machines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5B909-2F9F-41DD-8F88-41D4B33FC5D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390" y="100795"/>
            <a:ext cx="4000490" cy="334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ow to Choose the Right 5-axis Machine Configuration - Fusion 360 Blog">
            <a:extLst>
              <a:ext uri="{FF2B5EF4-FFF2-40B4-BE49-F238E27FC236}">
                <a16:creationId xmlns:a16="http://schemas.microsoft.com/office/drawing/2014/main" id="{40848E20-9E6B-4729-86D6-AA0139593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"/>
          <a:stretch/>
        </p:blipFill>
        <p:spPr bwMode="auto">
          <a:xfrm>
            <a:off x="7266994" y="3252492"/>
            <a:ext cx="4768977" cy="344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H-500 5-Axis Machining Centers - Jeenxi 5 Axis CNC Machining Centers  Manufacturer, Exporter">
            <a:extLst>
              <a:ext uri="{FF2B5EF4-FFF2-40B4-BE49-F238E27FC236}">
                <a16:creationId xmlns:a16="http://schemas.microsoft.com/office/drawing/2014/main" id="{9D9487DA-5FC3-4272-8E81-892D0A6A6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1590" r="1075" b="760"/>
          <a:stretch/>
        </p:blipFill>
        <p:spPr bwMode="auto">
          <a:xfrm>
            <a:off x="4672179" y="3247063"/>
            <a:ext cx="2480977" cy="34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71CA44-5C06-4EE5-A6BA-A6B3AAC3F77B}"/>
              </a:ext>
            </a:extLst>
          </p:cNvPr>
          <p:cNvSpPr txBox="1"/>
          <p:nvPr/>
        </p:nvSpPr>
        <p:spPr>
          <a:xfrm>
            <a:off x="434574" y="1007502"/>
            <a:ext cx="84697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</a:rPr>
              <a:t>Head-Table machines are arguably the most capable of the three groups</a:t>
            </a:r>
            <a:r>
              <a:rPr lang="en-US" sz="2400" b="0" i="0" u="none" strike="noStrike" baseline="0" dirty="0">
                <a:latin typeface="Arial" panose="020B0604020202020204" pitchFamily="34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</a:rPr>
              <a:t>They can machine large, heavy parts.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</a:rPr>
              <a:t>Suited for both indexing and simultaneous work.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</a:rPr>
              <a:t>Axis substitution also possible.</a:t>
            </a:r>
            <a:endParaRPr lang="en-IN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387DFB-3655-4215-8CF7-497CCAC71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74" y="3167606"/>
            <a:ext cx="3919696" cy="350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2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30107" y="1"/>
            <a:ext cx="7331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– Table Multiaxis Machines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7E42B-9667-401F-BA70-C4D0EF07B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15" y="1155716"/>
            <a:ext cx="11089769" cy="5533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FE6E8-4A71-4453-934F-694CC55A4C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6" t="7504" r="89904" b="84946"/>
          <a:stretch/>
        </p:blipFill>
        <p:spPr>
          <a:xfrm>
            <a:off x="995680" y="1516886"/>
            <a:ext cx="853440" cy="416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8F1C43-77F8-4212-AA85-7EEFB49D4B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47" t="5847" r="42291" b="85498"/>
          <a:stretch/>
        </p:blipFill>
        <p:spPr>
          <a:xfrm>
            <a:off x="5902960" y="1455926"/>
            <a:ext cx="1066800" cy="4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2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97981" y="1"/>
            <a:ext cx="4596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CNC Configurations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4CCCD-9AD5-4F66-BD1D-DFE603433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" y="1327385"/>
            <a:ext cx="6212840" cy="4509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19E84-D711-4BEA-90D2-5E04EC92F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60" y="869518"/>
            <a:ext cx="533400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3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48997" y="1"/>
            <a:ext cx="6494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Swivel Head – Rotatory table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51880" y="841094"/>
            <a:ext cx="4288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Swivel axis – B ; Rotatory axis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ADAF1642-57E6-41B8-843A-8CC6BA0583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251447"/>
                  </p:ext>
                </p:extLst>
              </p:nvPr>
            </p:nvGraphicFramePr>
            <p:xfrm>
              <a:off x="549546" y="1465593"/>
              <a:ext cx="3739860" cy="167635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063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IN" sz="2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ADAF1642-57E6-41B8-843A-8CC6BA0583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251447"/>
                  </p:ext>
                </p:extLst>
              </p:nvPr>
            </p:nvGraphicFramePr>
            <p:xfrm>
              <a:off x="549546" y="1465593"/>
              <a:ext cx="3739860" cy="167635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13" t="-10667" r="-400813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10667" r="-101626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F727F8-4D18-4C1B-BE6C-5B767437211B}"/>
              </a:ext>
            </a:extLst>
          </p:cNvPr>
          <p:cNvSpPr txBox="1"/>
          <p:nvPr/>
        </p:nvSpPr>
        <p:spPr>
          <a:xfrm>
            <a:off x="434574" y="1010741"/>
            <a:ext cx="198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Swivel tool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4A44920A-F0E5-4564-9DC8-77371E41F1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252883"/>
                  </p:ext>
                </p:extLst>
              </p:nvPr>
            </p:nvGraphicFramePr>
            <p:xfrm>
              <a:off x="549546" y="3716053"/>
              <a:ext cx="3739860" cy="2895510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063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IN" sz="2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5698957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185104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43495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4A44920A-F0E5-4564-9DC8-77371E41F1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252883"/>
                  </p:ext>
                </p:extLst>
              </p:nvPr>
            </p:nvGraphicFramePr>
            <p:xfrm>
              <a:off x="549546" y="3716053"/>
              <a:ext cx="3739860" cy="2895510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13" t="-9333" r="-400813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000" t="-9333" r="-101626" b="-5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5698957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185104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434953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3C57A47-B675-4D99-80C2-97A63FCC8913}"/>
              </a:ext>
            </a:extLst>
          </p:cNvPr>
          <p:cNvSpPr txBox="1"/>
          <p:nvPr/>
        </p:nvSpPr>
        <p:spPr>
          <a:xfrm>
            <a:off x="434574" y="3249802"/>
            <a:ext cx="212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Table C, X, Y 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CEC9A-FD03-473A-A475-DF607B80B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68" y="1302759"/>
            <a:ext cx="6438775" cy="526144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6" name="Picture 6" descr="Happy Stickman - Free Transparent PNG Clipart Images Download">
            <a:extLst>
              <a:ext uri="{FF2B5EF4-FFF2-40B4-BE49-F238E27FC236}">
                <a16:creationId xmlns:a16="http://schemas.microsoft.com/office/drawing/2014/main" id="{48E9B149-596E-456C-9296-E3B09579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50" b="89911" l="10000" r="90000">
                        <a14:foregroundMark x1="48929" y1="21217" x2="48929" y2="21217"/>
                        <a14:foregroundMark x1="48095" y1="22849" x2="48095" y2="22849"/>
                        <a14:foregroundMark x1="48929" y1="21513" x2="48929" y2="21513"/>
                        <a14:foregroundMark x1="50714" y1="20475" x2="50714" y2="20475"/>
                        <a14:foregroundMark x1="60357" y1="21365" x2="60357" y2="21365"/>
                        <a14:foregroundMark x1="62976" y1="9050" x2="62976" y2="9050"/>
                        <a14:foregroundMark x1="36429" y1="8902" x2="36429" y2="8902"/>
                        <a14:backgroundMark x1="49405" y1="52671" x2="49405" y2="52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587" y="5292615"/>
            <a:ext cx="2715249" cy="14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9D1205-57DD-4677-B425-CBDC8AEC8FF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35" y="68339"/>
            <a:ext cx="3404036" cy="284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10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48997" y="1"/>
            <a:ext cx="6494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Swivel Head – Rotatory table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51880" y="841094"/>
            <a:ext cx="4288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Swivel axis – B ; Rotatory axis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727F8-4D18-4C1B-BE6C-5B767437211B}"/>
              </a:ext>
            </a:extLst>
          </p:cNvPr>
          <p:cNvSpPr txBox="1"/>
          <p:nvPr/>
        </p:nvSpPr>
        <p:spPr>
          <a:xfrm>
            <a:off x="706945" y="1437788"/>
            <a:ext cx="477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Plot, if one translatory axis was shifted to the 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76D96-39EC-4237-998E-4A73E8736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5" y="1899454"/>
            <a:ext cx="4901373" cy="4735338"/>
          </a:xfrm>
          <a:prstGeom prst="rect">
            <a:avLst/>
          </a:prstGeom>
        </p:spPr>
      </p:pic>
      <p:pic>
        <p:nvPicPr>
          <p:cNvPr id="16" name="Picture 6" descr="Happy Stickman - Free Transparent PNG Clipart Images Download">
            <a:extLst>
              <a:ext uri="{FF2B5EF4-FFF2-40B4-BE49-F238E27FC236}">
                <a16:creationId xmlns:a16="http://schemas.microsoft.com/office/drawing/2014/main" id="{48E9B149-596E-456C-9296-E3B09579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50" b="89911" l="10000" r="90000">
                        <a14:foregroundMark x1="48929" y1="21217" x2="48929" y2="21217"/>
                        <a14:foregroundMark x1="48095" y1="22849" x2="48095" y2="22849"/>
                        <a14:foregroundMark x1="48929" y1="21513" x2="48929" y2="21513"/>
                        <a14:foregroundMark x1="50714" y1="20475" x2="50714" y2="20475"/>
                        <a14:foregroundMark x1="60357" y1="21365" x2="60357" y2="21365"/>
                        <a14:foregroundMark x1="62976" y1="9050" x2="62976" y2="9050"/>
                        <a14:foregroundMark x1="36429" y1="8902" x2="36429" y2="8902"/>
                        <a14:backgroundMark x1="49405" y1="52671" x2="49405" y2="52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6491" y="5442133"/>
            <a:ext cx="2715249" cy="14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289A-133F-4CDB-BE12-CC487B01B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592" y="2084120"/>
            <a:ext cx="5334462" cy="28348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16BC2D-2BD4-4F8F-936C-C77B55AC0C93}"/>
              </a:ext>
            </a:extLst>
          </p:cNvPr>
          <p:cNvSpPr txBox="1"/>
          <p:nvPr/>
        </p:nvSpPr>
        <p:spPr>
          <a:xfrm>
            <a:off x="6184996" y="1899454"/>
            <a:ext cx="533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With manipulability it the tool plot would look like this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23E54-F1E5-4EF8-A2A1-158EC2250B30}"/>
              </a:ext>
            </a:extLst>
          </p:cNvPr>
          <p:cNvSpPr txBox="1"/>
          <p:nvPr/>
        </p:nvSpPr>
        <p:spPr>
          <a:xfrm>
            <a:off x="6583683" y="4919006"/>
            <a:ext cx="4704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Manipulability colours can be got only in the section of the plot where the secondary revolute joint variable plays a role. As mew is only dependent on q</a:t>
            </a:r>
            <a:r>
              <a:rPr lang="en-IN" sz="1400" dirty="0"/>
              <a:t>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95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48997" y="1"/>
            <a:ext cx="6494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Swivel Head – Rotatory table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42262" y="841094"/>
            <a:ext cx="4307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Swivel axis – B ; Rotatory axis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ADAF1642-57E6-41B8-843A-8CC6BA0583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707139"/>
                  </p:ext>
                </p:extLst>
              </p:nvPr>
            </p:nvGraphicFramePr>
            <p:xfrm>
              <a:off x="551432" y="1496133"/>
              <a:ext cx="3739860" cy="167635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063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IN" sz="2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ADAF1642-57E6-41B8-843A-8CC6BA0583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707139"/>
                  </p:ext>
                </p:extLst>
              </p:nvPr>
            </p:nvGraphicFramePr>
            <p:xfrm>
              <a:off x="551432" y="1496133"/>
              <a:ext cx="3739860" cy="167635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13" t="-10667" r="-401626" b="-2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10667" r="-102439" b="-2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F727F8-4D18-4C1B-BE6C-5B767437211B}"/>
              </a:ext>
            </a:extLst>
          </p:cNvPr>
          <p:cNvSpPr txBox="1"/>
          <p:nvPr/>
        </p:nvSpPr>
        <p:spPr>
          <a:xfrm>
            <a:off x="434574" y="1010741"/>
            <a:ext cx="198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Swivel tool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4A44920A-F0E5-4564-9DC8-77371E41F1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404339"/>
                  </p:ext>
                </p:extLst>
              </p:nvPr>
            </p:nvGraphicFramePr>
            <p:xfrm>
              <a:off x="549546" y="3716053"/>
              <a:ext cx="3739860" cy="248912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063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IN" sz="2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5698957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185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4A44920A-F0E5-4564-9DC8-77371E41F1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404339"/>
                  </p:ext>
                </p:extLst>
              </p:nvPr>
            </p:nvGraphicFramePr>
            <p:xfrm>
              <a:off x="549546" y="3716053"/>
              <a:ext cx="3739860" cy="248912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13" t="-9333" r="-400813" b="-45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000" t="-9333" r="-101626" b="-45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5698957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185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3C57A47-B675-4D99-80C2-97A63FCC8913}"/>
              </a:ext>
            </a:extLst>
          </p:cNvPr>
          <p:cNvSpPr txBox="1"/>
          <p:nvPr/>
        </p:nvSpPr>
        <p:spPr>
          <a:xfrm>
            <a:off x="434574" y="3249802"/>
            <a:ext cx="212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Table C, X, Y axes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F3F27-F137-4383-AA3B-8EC2F2CB35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43" y="1302759"/>
            <a:ext cx="6591300" cy="527304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6" name="Picture 6" descr="Happy Stickman - Free Transparent PNG Clipart Images Download">
            <a:extLst>
              <a:ext uri="{FF2B5EF4-FFF2-40B4-BE49-F238E27FC236}">
                <a16:creationId xmlns:a16="http://schemas.microsoft.com/office/drawing/2014/main" id="{48E9B149-596E-456C-9296-E3B09579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50" b="89911" l="10000" r="90000">
                        <a14:foregroundMark x1="48929" y1="21217" x2="48929" y2="21217"/>
                        <a14:foregroundMark x1="48095" y1="22849" x2="48095" y2="22849"/>
                        <a14:foregroundMark x1="48929" y1="21513" x2="48929" y2="21513"/>
                        <a14:foregroundMark x1="50714" y1="20475" x2="50714" y2="20475"/>
                        <a14:foregroundMark x1="60357" y1="21365" x2="60357" y2="21365"/>
                        <a14:foregroundMark x1="62976" y1="9050" x2="62976" y2="9050"/>
                        <a14:foregroundMark x1="36429" y1="8902" x2="36429" y2="8902"/>
                        <a14:backgroundMark x1="49405" y1="52671" x2="49405" y2="52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7520" y="5555241"/>
            <a:ext cx="2309867" cy="14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068C19-13F0-4809-8FF5-F02507994D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700" r="66091" b="59236"/>
          <a:stretch/>
        </p:blipFill>
        <p:spPr>
          <a:xfrm>
            <a:off x="9772638" y="134980"/>
            <a:ext cx="1643402" cy="217368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47454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51453" y="1"/>
            <a:ext cx="7289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– Head Multiaxis Machines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3074" name="Picture 2" descr="30-Degree Automatic Head">
            <a:extLst>
              <a:ext uri="{FF2B5EF4-FFF2-40B4-BE49-F238E27FC236}">
                <a16:creationId xmlns:a16="http://schemas.microsoft.com/office/drawing/2014/main" id="{73C7E3FB-A8BF-4F72-A1F3-6E2DCFA6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783" y="1267475"/>
            <a:ext cx="3417420" cy="51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ayer: interpolation of 5 axis + 1 rotary axis">
            <a:extLst>
              <a:ext uri="{FF2B5EF4-FFF2-40B4-BE49-F238E27FC236}">
                <a16:creationId xmlns:a16="http://schemas.microsoft.com/office/drawing/2014/main" id="{BB237FD5-7D95-4EA5-AAD7-181D843D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10" y="2758380"/>
            <a:ext cx="7489632" cy="361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971F6-AFD4-452B-BA22-07E901771A39}"/>
              </a:ext>
            </a:extLst>
          </p:cNvPr>
          <p:cNvSpPr txBox="1"/>
          <p:nvPr/>
        </p:nvSpPr>
        <p:spPr>
          <a:xfrm>
            <a:off x="434574" y="1087568"/>
            <a:ext cx="84697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400" dirty="0"/>
              <a:t>All the Rotary/Pivoting motions are executed by the spindle head of the machine.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400" dirty="0"/>
              <a:t>Heads can be straight, 90degree, nutating, or continuously indexing.</a:t>
            </a:r>
          </a:p>
        </p:txBody>
      </p:sp>
    </p:spTree>
    <p:extLst>
      <p:ext uri="{BB962C8B-B14F-4D97-AF65-F5344CB8AC3E}">
        <p14:creationId xmlns:p14="http://schemas.microsoft.com/office/powerpoint/2010/main" val="517119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7A969-BB7C-4FCF-97BD-A3BF70268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83" y="1099835"/>
            <a:ext cx="10871350" cy="557560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30107" y="1"/>
            <a:ext cx="7331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 – Table Multiaxis Machines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FE6E8-4A71-4453-934F-694CC55A4C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6" t="7504" r="89904" b="84946"/>
          <a:stretch/>
        </p:blipFill>
        <p:spPr>
          <a:xfrm>
            <a:off x="965200" y="1368671"/>
            <a:ext cx="978334" cy="477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8F1C43-77F8-4212-AA85-7EEFB49D4B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47" t="5847" r="42291" b="85498"/>
          <a:stretch/>
        </p:blipFill>
        <p:spPr>
          <a:xfrm>
            <a:off x="5902960" y="1455925"/>
            <a:ext cx="1097280" cy="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7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r="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79159" y="692283"/>
            <a:ext cx="3916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Multiaxis Machines</a:t>
            </a:r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057990" y="528459"/>
            <a:ext cx="415874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794" y="1440879"/>
            <a:ext cx="415874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A76420-25CD-44E0-93DE-A13776424A4A}"/>
              </a:ext>
            </a:extLst>
          </p:cNvPr>
          <p:cNvSpPr txBox="1"/>
          <p:nvPr/>
        </p:nvSpPr>
        <p:spPr>
          <a:xfrm>
            <a:off x="5522400" y="2566571"/>
            <a:ext cx="522992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Machines having operatable tool that can move in 4 or more direction with the help of 4 or more independent axes.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000" dirty="0"/>
              <a:t>Most common configurations are 3+1, 3+2, 4+1</a:t>
            </a:r>
          </a:p>
        </p:txBody>
      </p:sp>
    </p:spTree>
    <p:extLst>
      <p:ext uri="{BB962C8B-B14F-4D97-AF65-F5344CB8AC3E}">
        <p14:creationId xmlns:p14="http://schemas.microsoft.com/office/powerpoint/2010/main" val="3385674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r="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46215" y="630726"/>
            <a:ext cx="2447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Thank You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57990" y="528459"/>
            <a:ext cx="415874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90794" y="1440879"/>
            <a:ext cx="415874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37916" y="1704245"/>
            <a:ext cx="1705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Harsh Rana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523" y="3874553"/>
            <a:ext cx="1731288" cy="1748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0374" y="5715338"/>
            <a:ext cx="4579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Department of Mechanical Engineering</a:t>
            </a:r>
          </a:p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Indian Institute of Technology, Guwahati</a:t>
            </a:r>
          </a:p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Guwahati, Assam</a:t>
            </a:r>
            <a:endParaRPr lang="en-US" sz="2000" b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0630" y="2429275"/>
            <a:ext cx="8379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BTech: Mechanical Engineering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691167" y="3077740"/>
            <a:ext cx="2892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Email: harsh.ajay@iitg.ac.in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78283" y="3412801"/>
            <a:ext cx="3118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Mobile Number: 9773102188</a:t>
            </a:r>
          </a:p>
        </p:txBody>
      </p:sp>
    </p:spTree>
    <p:extLst>
      <p:ext uri="{BB962C8B-B14F-4D97-AF65-F5344CB8AC3E}">
        <p14:creationId xmlns:p14="http://schemas.microsoft.com/office/powerpoint/2010/main" val="1814300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28812" y="1"/>
            <a:ext cx="41344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Structure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4098" name="Picture 2" descr="3D printing trends for 2019">
            <a:extLst>
              <a:ext uri="{FF2B5EF4-FFF2-40B4-BE49-F238E27FC236}">
                <a16:creationId xmlns:a16="http://schemas.microsoft.com/office/drawing/2014/main" id="{B52CB4CB-E278-40C1-9037-6F5C26800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 b="6233"/>
          <a:stretch/>
        </p:blipFill>
        <p:spPr bwMode="auto">
          <a:xfrm>
            <a:off x="291703" y="1202637"/>
            <a:ext cx="11608593" cy="5039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346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28812" y="1"/>
            <a:ext cx="41344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Structure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7170" name="Picture 2" descr="10 Important 3D Printing Basics You Need to Know [Updated May, 2021] - Pick 3D  Printer">
            <a:extLst>
              <a:ext uri="{FF2B5EF4-FFF2-40B4-BE49-F238E27FC236}">
                <a16:creationId xmlns:a16="http://schemas.microsoft.com/office/drawing/2014/main" id="{5E98CBB0-9230-416F-8412-3F3EF937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80" y="827872"/>
            <a:ext cx="7719239" cy="57120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22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29223" y="1"/>
            <a:ext cx="11336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Infill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8194" name="Picture 2" descr="What is the best infill pattern for 3D printing? - Quora">
            <a:extLst>
              <a:ext uri="{FF2B5EF4-FFF2-40B4-BE49-F238E27FC236}">
                <a16:creationId xmlns:a16="http://schemas.microsoft.com/office/drawing/2014/main" id="{B615ADFB-82BD-4AF8-9B3E-D3492981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94" y="738665"/>
            <a:ext cx="10505949" cy="59161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7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49406" y="1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 Parameters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1026" name="Picture 2" descr="Denavit–Hartenberg parameters - Wikipedia">
            <a:extLst>
              <a:ext uri="{FF2B5EF4-FFF2-40B4-BE49-F238E27FC236}">
                <a16:creationId xmlns:a16="http://schemas.microsoft.com/office/drawing/2014/main" id="{6DF2713E-481A-4687-B84D-88DCE650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7502"/>
            <a:ext cx="7402996" cy="54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1B3A27-8F3F-45FA-A5EC-F0DA12A3DDC9}"/>
                  </a:ext>
                </a:extLst>
              </p:cNvPr>
              <p:cNvSpPr txBox="1"/>
              <p:nvPr/>
            </p:nvSpPr>
            <p:spPr>
              <a:xfrm flipH="1">
                <a:off x="7768395" y="2385390"/>
                <a:ext cx="348793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m:rPr>
                        <m:nor/>
                      </m:rPr>
                      <a:rPr lang="en-I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= angle between x axis</a:t>
                </a:r>
              </a:p>
              <a:p>
                <a:pPr/>
                <a:endParaRPr lang="en-IN" sz="2000" dirty="0"/>
              </a:p>
              <a:p>
                <a:r>
                  <a:rPr lang="en-IN" sz="2000" dirty="0"/>
                  <a:t>d = distance between x axis</a:t>
                </a:r>
              </a:p>
              <a:p>
                <a:endParaRPr lang="en-IN" sz="2000" dirty="0"/>
              </a:p>
              <a:p>
                <a:r>
                  <a:rPr lang="en-IN" sz="2000" dirty="0"/>
                  <a:t>a = distance between z axis</a:t>
                </a:r>
              </a:p>
              <a:p>
                <a:pPr/>
                <a:endParaRPr lang="en-I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= angle between z axis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1B3A27-8F3F-45FA-A5EC-F0DA12A3D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68395" y="2385390"/>
                <a:ext cx="3487939" cy="2246769"/>
              </a:xfrm>
              <a:prstGeom prst="rect">
                <a:avLst/>
              </a:prstGeom>
              <a:blipFill>
                <a:blip r:embed="rId6"/>
                <a:stretch>
                  <a:fillRect l="-1745" t="-1355" b="-37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51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95519" y="1"/>
            <a:ext cx="3801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Kinematic Chain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2050" name="Picture 2" descr="FANUC LR Mate 200iC robot kinematic diagram [24] TABLE I D-H PARAMETER... |  Download Scientific Diagram">
            <a:extLst>
              <a:ext uri="{FF2B5EF4-FFF2-40B4-BE49-F238E27FC236}">
                <a16:creationId xmlns:a16="http://schemas.microsoft.com/office/drawing/2014/main" id="{DFD8ED48-9817-47F1-BE1B-1E618C83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75" y="1007502"/>
            <a:ext cx="5367396" cy="55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arch FANUC Robots By Series | FANUC America">
            <a:extLst>
              <a:ext uri="{FF2B5EF4-FFF2-40B4-BE49-F238E27FC236}">
                <a16:creationId xmlns:a16="http://schemas.microsoft.com/office/drawing/2014/main" id="{4FAA2EE9-3093-4931-9441-3C38CD8B3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4" y="830999"/>
            <a:ext cx="4078770" cy="5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21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49406" y="1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 Parameters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69CC754-B614-4E69-9E3F-96AC0CD3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75" y="830999"/>
            <a:ext cx="10077989" cy="568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89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97977" y="1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Kinematics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10242" name="Picture 2" descr="Forward Kinematics of a 2R Robotic Arm using Matlab : Skill-Lync">
            <a:extLst>
              <a:ext uri="{FF2B5EF4-FFF2-40B4-BE49-F238E27FC236}">
                <a16:creationId xmlns:a16="http://schemas.microsoft.com/office/drawing/2014/main" id="{91130D0F-586F-4DDF-B60A-717BC7C73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4"/>
          <a:stretch/>
        </p:blipFill>
        <p:spPr bwMode="auto">
          <a:xfrm>
            <a:off x="1099792" y="1099835"/>
            <a:ext cx="10237041" cy="501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29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79876" y="1"/>
            <a:ext cx="5032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Matrix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11266" name="Picture 2" descr="Spatial Transformation Matrices">
            <a:extLst>
              <a:ext uri="{FF2B5EF4-FFF2-40B4-BE49-F238E27FC236}">
                <a16:creationId xmlns:a16="http://schemas.microsoft.com/office/drawing/2014/main" id="{A3498CA7-4EC0-412E-95A2-11A53F405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08" y="1194975"/>
            <a:ext cx="2500526" cy="138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 complete overview of matrix transformations in the SOLIDWORKS API">
            <a:extLst>
              <a:ext uri="{FF2B5EF4-FFF2-40B4-BE49-F238E27FC236}">
                <a16:creationId xmlns:a16="http://schemas.microsoft.com/office/drawing/2014/main" id="{4B0550F6-DFC6-45DE-A3CD-C77572ED6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67" y="3039288"/>
            <a:ext cx="2791409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F9514CE-6107-40C6-9B80-F4E79A542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28" y="830999"/>
            <a:ext cx="4995158" cy="60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720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97977" y="1"/>
            <a:ext cx="4596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Manipulability Index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C9F102-DAE0-483B-A364-FBE4D014FDD1}"/>
              </a:ext>
            </a:extLst>
          </p:cNvPr>
          <p:cNvSpPr txBox="1"/>
          <p:nvPr/>
        </p:nvSpPr>
        <p:spPr>
          <a:xfrm>
            <a:off x="675861" y="1327366"/>
            <a:ext cx="10796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manipulability index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of given robot poses, introduced by Yoshikawa in 1985, can be calculated as a quality value that gives information about how good an adjustment in workspace is possible.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2B872A-6253-49AE-A4B6-A260EDFDE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1" y="2519365"/>
            <a:ext cx="800020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Manipulability Index: (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T. Yoshikawa</a:t>
            </a: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manipulability measure based on the Jacobian matrix, J, is defined as:</a:t>
            </a: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1" name="Picture 3">
            <a:extLst>
              <a:ext uri="{FF2B5EF4-FFF2-40B4-BE49-F238E27FC236}">
                <a16:creationId xmlns:a16="http://schemas.microsoft.com/office/drawing/2014/main" id="{248140AF-1015-4195-BB1B-5A8A7CD0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90" y="3504250"/>
            <a:ext cx="4273610" cy="105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1F3F94-11D9-460C-BECD-3D2BEDEB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1" y="4987523"/>
            <a:ext cx="93825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purpose of manipulability indices is to give a quantitative measure of the </a:t>
            </a: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ability to move and apply forces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arbitrary directions.</a:t>
            </a: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Larger values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mew represent </a:t>
            </a: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greater freedom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the specific configuration.</a:t>
            </a: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manipulability measure provides a measure of the product of the eigenvalues of JJ</a:t>
            </a:r>
            <a:r>
              <a:rPr kumimoji="0" lang="en-GB" altLang="en-US" sz="2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63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900569" y="1"/>
            <a:ext cx="4390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Multiaxis Machines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6CEB2-BCE8-43CF-960D-F54B0F8A6FDB}"/>
              </a:ext>
            </a:extLst>
          </p:cNvPr>
          <p:cNvSpPr txBox="1"/>
          <p:nvPr/>
        </p:nvSpPr>
        <p:spPr>
          <a:xfrm>
            <a:off x="5033230" y="841094"/>
            <a:ext cx="212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Reasons to 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373D7-1808-4033-AB7D-E94210EA0158}"/>
              </a:ext>
            </a:extLst>
          </p:cNvPr>
          <p:cNvSpPr txBox="1"/>
          <p:nvPr/>
        </p:nvSpPr>
        <p:spPr>
          <a:xfrm>
            <a:off x="434574" y="1147968"/>
            <a:ext cx="1153427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/>
              <a:t>Shapes with complex contours</a:t>
            </a:r>
            <a:r>
              <a:rPr lang="en-IN" sz="2400" dirty="0"/>
              <a:t> : such as turbines, impellers, steering knuckles, etc.</a:t>
            </a:r>
            <a:endParaRPr lang="en-I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/>
              <a:t>Better Accuracy</a:t>
            </a:r>
            <a:r>
              <a:rPr lang="en-IN" sz="2400" dirty="0"/>
              <a:t> : as there is no need to move the workpiece from one fixture to another.</a:t>
            </a:r>
            <a:endParaRPr lang="en-I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/>
              <a:t>Reduced set up work</a:t>
            </a:r>
            <a:r>
              <a:rPr lang="en-IN" sz="2400" dirty="0"/>
              <a:t> : Most parts can be manufactured in 1 or 2 setups.</a:t>
            </a:r>
            <a:endParaRPr lang="en-I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/>
              <a:t>Better surface finishes </a:t>
            </a:r>
            <a:r>
              <a:rPr lang="en-IN" sz="2400" dirty="0"/>
              <a:t>: use of shorter tools – less tool deflection and less vibration. Tilting of tool can also help in cutting.</a:t>
            </a:r>
            <a:endParaRPr lang="en-I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/>
              <a:t>Increase efficiency</a:t>
            </a:r>
            <a:r>
              <a:rPr lang="en-IN" sz="2400" dirty="0"/>
              <a:t> : ability to do single setup machining offers significant business advantages.</a:t>
            </a:r>
            <a:endParaRPr lang="en-I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/>
              <a:t>Greater flexibility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/>
              <a:t>High volume – low mix production</a:t>
            </a:r>
            <a:r>
              <a:rPr lang="en-IN" sz="2400" dirty="0"/>
              <a:t> : for workpieces manufactured in smaller but repeating volumes, i.e. the complex parts.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98377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96515" y="470309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003393" y="-98644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Jacobian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05F43-C0D3-44E6-9C0E-3AFE9FAB3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518" y="464845"/>
            <a:ext cx="8903352" cy="63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123841-D26C-4B25-8CAE-EFADB8924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5" y="981091"/>
            <a:ext cx="9852226" cy="58740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680716" y="646332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80239" y="1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CNC Plotting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1487" y="684335"/>
            <a:ext cx="158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164104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97981" y="1"/>
            <a:ext cx="4596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CNC Configurations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4CCCD-9AD5-4F66-BD1D-DFE603433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" y="1327384"/>
            <a:ext cx="6474464" cy="4699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19E84-D711-4BEA-90D2-5E04EC92F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00" y="830999"/>
            <a:ext cx="5644680" cy="57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56911" y="1"/>
            <a:ext cx="4878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axis Configurations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F5684-D018-4D5D-A653-75B92AB01802}"/>
              </a:ext>
            </a:extLst>
          </p:cNvPr>
          <p:cNvSpPr txBox="1"/>
          <p:nvPr/>
        </p:nvSpPr>
        <p:spPr>
          <a:xfrm>
            <a:off x="232079" y="5119915"/>
            <a:ext cx="36898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Table/Table </a:t>
            </a:r>
            <a:r>
              <a:rPr lang="en-US" b="1" dirty="0">
                <a:latin typeface="Arial" panose="020B0604020202020204" pitchFamily="34" charset="0"/>
              </a:rPr>
              <a:t>M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ultiaxis machines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execute the rotary motions by the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dual rotary table, The primary rotary table carries the secondary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rotary table, which in turn carries the fixture and the part.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75718-F2E0-4C51-83A7-E726874E8878}"/>
              </a:ext>
            </a:extLst>
          </p:cNvPr>
          <p:cNvSpPr txBox="1"/>
          <p:nvPr/>
        </p:nvSpPr>
        <p:spPr>
          <a:xfrm>
            <a:off x="4230300" y="5343050"/>
            <a:ext cx="39079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Head/Table </a:t>
            </a:r>
            <a:r>
              <a:rPr lang="en-US" b="1" dirty="0">
                <a:latin typeface="Arial" panose="020B0604020202020204" pitchFamily="34" charset="0"/>
              </a:rPr>
              <a:t>M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ultiaxis machines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execute the rotary motions by the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table, which carries the work piece, The spindle head articulates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the tool with tilting motions.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328F34-CC76-42F2-BAD5-B8ED6B6F1074}"/>
              </a:ext>
            </a:extLst>
          </p:cNvPr>
          <p:cNvSpPr txBox="1"/>
          <p:nvPr/>
        </p:nvSpPr>
        <p:spPr>
          <a:xfrm>
            <a:off x="8070574" y="5343050"/>
            <a:ext cx="4121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Head/Head Multiaxis machines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execute all rotary/</a:t>
            </a: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pivotang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motions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by articulating the spindle head of the machine, The work piece is</a:t>
            </a:r>
          </a:p>
          <a:p>
            <a:pPr algn="l"/>
            <a:r>
              <a:rPr lang="en-IN" sz="1800" b="0" i="0" u="none" strike="noStrike" baseline="0" dirty="0">
                <a:latin typeface="Arial" panose="020B0604020202020204" pitchFamily="34" charset="0"/>
              </a:rPr>
              <a:t>stationary.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5195EE-C44C-441B-8A3B-B4D0178612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7"/>
          <a:stretch/>
        </p:blipFill>
        <p:spPr>
          <a:xfrm>
            <a:off x="8891760" y="3146133"/>
            <a:ext cx="2479053" cy="22575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7CB353-DEDC-489D-A926-C118F2168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473" y="3133183"/>
            <a:ext cx="2571932" cy="21658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D0CEFC-2307-4559-ACAC-0EB5A917C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087" y="756025"/>
            <a:ext cx="2606704" cy="2333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7C12E9-4360-47AC-8AF5-D03F75DE7B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13"/>
          <a:stretch/>
        </p:blipFill>
        <p:spPr>
          <a:xfrm>
            <a:off x="8891759" y="668481"/>
            <a:ext cx="2479053" cy="243480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D9FABD-BF7E-4FEA-B13F-64D50B25C92D}"/>
              </a:ext>
            </a:extLst>
          </p:cNvPr>
          <p:cNvCxnSpPr/>
          <p:nvPr/>
        </p:nvCxnSpPr>
        <p:spPr>
          <a:xfrm flipV="1">
            <a:off x="2680716" y="625630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C679D7-5B80-4A40-A3B2-8033764942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74"/>
          <a:stretch/>
        </p:blipFill>
        <p:spPr>
          <a:xfrm>
            <a:off x="821187" y="1040654"/>
            <a:ext cx="2604572" cy="21147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A731B8-1EDB-4A5F-B31D-478D084592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370" b="9774"/>
          <a:stretch/>
        </p:blipFill>
        <p:spPr>
          <a:xfrm>
            <a:off x="729883" y="3242587"/>
            <a:ext cx="2787180" cy="18773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2086B9-B8D7-4070-93A1-7DA5033CD401}"/>
              </a:ext>
            </a:extLst>
          </p:cNvPr>
          <p:cNvCxnSpPr/>
          <p:nvPr/>
        </p:nvCxnSpPr>
        <p:spPr>
          <a:xfrm>
            <a:off x="4035287" y="894522"/>
            <a:ext cx="0" cy="5784574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CF9A6F-9058-454A-B37C-B03CE4026F1F}"/>
              </a:ext>
            </a:extLst>
          </p:cNvPr>
          <p:cNvCxnSpPr/>
          <p:nvPr/>
        </p:nvCxnSpPr>
        <p:spPr>
          <a:xfrm>
            <a:off x="7994374" y="894522"/>
            <a:ext cx="0" cy="5784574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08753" y="1"/>
            <a:ext cx="7374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– Table Multiaxis Machines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1925B-4DD0-42A6-B097-FF592DB27D4F}"/>
              </a:ext>
            </a:extLst>
          </p:cNvPr>
          <p:cNvSpPr txBox="1"/>
          <p:nvPr/>
        </p:nvSpPr>
        <p:spPr>
          <a:xfrm>
            <a:off x="847827" y="1272845"/>
            <a:ext cx="84697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b="0" i="0" u="none" strike="noStrike" baseline="0" dirty="0">
                <a:latin typeface="Arial" panose="020B0604020202020204" pitchFamily="34" charset="0"/>
              </a:rPr>
              <a:t>Table/Table Multiaxis </a:t>
            </a:r>
            <a:r>
              <a:rPr lang="en-US" sz="2400" dirty="0">
                <a:latin typeface="Arial" panose="020B0604020202020204" pitchFamily="34" charset="0"/>
              </a:rPr>
              <a:t>mill</a:t>
            </a:r>
            <a:r>
              <a:rPr lang="en-US" sz="2400" b="0" i="0" u="none" strike="noStrike" baseline="0" dirty="0">
                <a:latin typeface="Arial" panose="020B0604020202020204" pitchFamily="34" charset="0"/>
              </a:rPr>
              <a:t>ing machines can be vertical or horizontal.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b="0" i="0" u="none" strike="noStrike" baseline="0" dirty="0">
                <a:latin typeface="Arial" panose="020B0604020202020204" pitchFamily="34" charset="0"/>
              </a:rPr>
              <a:t>All the rotary motions except the spindle are done by the tables of these machines.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400" b="0" i="0" u="none" strike="noStrike" baseline="0" dirty="0">
                <a:latin typeface="Arial" panose="020B0604020202020204" pitchFamily="34" charset="0"/>
              </a:rPr>
              <a:t>The main rotary table carries a second rotary table, to which is fastened the fixture and the </a:t>
            </a:r>
            <a:r>
              <a:rPr lang="en-US" sz="2400" dirty="0">
                <a:latin typeface="Arial" panose="020B0604020202020204" pitchFamily="34" charset="0"/>
              </a:rPr>
              <a:t>p</a:t>
            </a:r>
            <a:r>
              <a:rPr lang="en-US" sz="2400" b="0" i="0" u="none" strike="noStrike" baseline="0" dirty="0">
                <a:latin typeface="Arial" panose="020B0604020202020204" pitchFamily="34" charset="0"/>
              </a:rPr>
              <a:t>art to be machined.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CB29-8718-4517-B1DE-170557D51B2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851" y="432377"/>
            <a:ext cx="3071752" cy="403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D Rotary table | Cnc machine tools, Diy cnc, Cnc">
            <a:extLst>
              <a:ext uri="{FF2B5EF4-FFF2-40B4-BE49-F238E27FC236}">
                <a16:creationId xmlns:a16="http://schemas.microsoft.com/office/drawing/2014/main" id="{E173B6AB-3FCE-4319-AF41-54A649B2D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727" y="4269667"/>
            <a:ext cx="3695051" cy="240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ermle C30U • European Machine Tools">
            <a:extLst>
              <a:ext uri="{FF2B5EF4-FFF2-40B4-BE49-F238E27FC236}">
                <a16:creationId xmlns:a16="http://schemas.microsoft.com/office/drawing/2014/main" id="{45995C8D-62F7-4895-BFE9-8057BD1D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63" y="3735956"/>
            <a:ext cx="3936913" cy="295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6E6523-6498-49A1-9D79-E5588FC45B10}"/>
              </a:ext>
            </a:extLst>
          </p:cNvPr>
          <p:cNvSpPr txBox="1"/>
          <p:nvPr/>
        </p:nvSpPr>
        <p:spPr>
          <a:xfrm>
            <a:off x="471619" y="3932726"/>
            <a:ext cx="31587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If the rotary axis are fixed, then this machine can be simply run as a 3 axis machine</a:t>
            </a:r>
          </a:p>
        </p:txBody>
      </p:sp>
    </p:spTree>
    <p:extLst>
      <p:ext uri="{BB962C8B-B14F-4D97-AF65-F5344CB8AC3E}">
        <p14:creationId xmlns:p14="http://schemas.microsoft.com/office/powerpoint/2010/main" val="290579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08755" y="1"/>
            <a:ext cx="7374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– Table Multiaxis Machines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568609-CA2F-49FD-9086-9847D0619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4" y="1099835"/>
            <a:ext cx="11394774" cy="55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6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2681797" y="738665"/>
            <a:ext cx="68305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66428" y="1"/>
            <a:ext cx="3459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Trunnion Table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66E0F-C44D-4359-AE45-4625A7806B3C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" y="134980"/>
            <a:ext cx="864000" cy="8725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84997" y="841094"/>
            <a:ext cx="42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Swivel axis – A ; Rotary Table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4DA133E1-ABDC-425A-B3FC-9E29491930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018523"/>
                  </p:ext>
                </p:extLst>
              </p:nvPr>
            </p:nvGraphicFramePr>
            <p:xfrm>
              <a:off x="434574" y="1585776"/>
              <a:ext cx="3739860" cy="167635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063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IN" sz="2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4DA133E1-ABDC-425A-B3FC-9E29491930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018523"/>
                  </p:ext>
                </p:extLst>
              </p:nvPr>
            </p:nvGraphicFramePr>
            <p:xfrm>
              <a:off x="434574" y="1585776"/>
              <a:ext cx="3739860" cy="167635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13" t="-10667" r="-400813" b="-27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10667" r="-101626" b="-27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4">
                <a:extLst>
                  <a:ext uri="{FF2B5EF4-FFF2-40B4-BE49-F238E27FC236}">
                    <a16:creationId xmlns:a16="http://schemas.microsoft.com/office/drawing/2014/main" id="{766A8E83-60B4-4BDE-B348-93454291F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447200"/>
                  </p:ext>
                </p:extLst>
              </p:nvPr>
            </p:nvGraphicFramePr>
            <p:xfrm>
              <a:off x="425060" y="3927791"/>
              <a:ext cx="3739860" cy="248912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063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IN" sz="24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5698957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185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4">
                <a:extLst>
                  <a:ext uri="{FF2B5EF4-FFF2-40B4-BE49-F238E27FC236}">
                    <a16:creationId xmlns:a16="http://schemas.microsoft.com/office/drawing/2014/main" id="{766A8E83-60B4-4BDE-B348-93454291FF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447200"/>
                  </p:ext>
                </p:extLst>
              </p:nvPr>
            </p:nvGraphicFramePr>
            <p:xfrm>
              <a:off x="425060" y="3927791"/>
              <a:ext cx="3739860" cy="2489125"/>
            </p:xfrm>
            <a:graphic>
              <a:graphicData uri="http://schemas.openxmlformats.org/drawingml/2006/table">
                <a:tbl>
                  <a:tblPr firstRow="1" bandRow="1" bandCol="1">
                    <a:effectLst>
                      <a:innerShdw blurRad="114300">
                        <a:prstClr val="black"/>
                      </a:innerShdw>
                    </a:effectLst>
                    <a:tableStyleId>{F2DE63D5-997A-4646-A377-4702673A728D}</a:tableStyleId>
                  </a:tblPr>
                  <a:tblGrid>
                    <a:gridCol w="747972">
                      <a:extLst>
                        <a:ext uri="{9D8B030D-6E8A-4147-A177-3AD203B41FA5}">
                          <a16:colId xmlns:a16="http://schemas.microsoft.com/office/drawing/2014/main" val="248440364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1988891377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48417130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973617608"/>
                        </a:ext>
                      </a:extLst>
                    </a:gridCol>
                    <a:gridCol w="747972">
                      <a:extLst>
                        <a:ext uri="{9D8B030D-6E8A-4147-A177-3AD203B41FA5}">
                          <a16:colId xmlns:a16="http://schemas.microsoft.com/office/drawing/2014/main" val="352386923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13" t="-10667" r="-401626" b="-45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d</a:t>
                          </a:r>
                          <a:endParaRPr lang="en-IN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813" t="-10667" r="-101626" b="-45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0" dirty="0"/>
                            <a:t>p/r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537501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3002722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745505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-pi/2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6203166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pi/2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95698957"/>
                      </a:ext>
                    </a:extLst>
                  </a:tr>
                  <a:tr h="40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185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230F48-E7F0-4C9F-B91E-BFFDE351EED6}"/>
              </a:ext>
            </a:extLst>
          </p:cNvPr>
          <p:cNvSpPr txBox="1"/>
          <p:nvPr/>
        </p:nvSpPr>
        <p:spPr>
          <a:xfrm>
            <a:off x="434574" y="1193181"/>
            <a:ext cx="17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PPP tool 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50065-D9D8-49C3-A148-FD146543676B}"/>
              </a:ext>
            </a:extLst>
          </p:cNvPr>
          <p:cNvSpPr txBox="1"/>
          <p:nvPr/>
        </p:nvSpPr>
        <p:spPr>
          <a:xfrm>
            <a:off x="364846" y="3429000"/>
            <a:ext cx="251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Trunnion Table A axis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32B286-A7E2-4695-8D70-03C0A877D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15" y="1361186"/>
            <a:ext cx="6213819" cy="522768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404B97-52C6-4CBC-B408-C33CD821D029}"/>
              </a:ext>
            </a:extLst>
          </p:cNvPr>
          <p:cNvCxnSpPr>
            <a:cxnSpLocks/>
          </p:cNvCxnSpPr>
          <p:nvPr/>
        </p:nvCxnSpPr>
        <p:spPr>
          <a:xfrm>
            <a:off x="8970428" y="4143749"/>
            <a:ext cx="1718364" cy="8028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BB9E8085-823A-4294-B848-9BBA0FA821BF}"/>
              </a:ext>
            </a:extLst>
          </p:cNvPr>
          <p:cNvSpPr/>
          <p:nvPr/>
        </p:nvSpPr>
        <p:spPr>
          <a:xfrm>
            <a:off x="10204511" y="4646779"/>
            <a:ext cx="742564" cy="4066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9" name="Picture 6" descr="Happy Stickman - Free Transparent PNG Clipart Images Download">
            <a:extLst>
              <a:ext uri="{FF2B5EF4-FFF2-40B4-BE49-F238E27FC236}">
                <a16:creationId xmlns:a16="http://schemas.microsoft.com/office/drawing/2014/main" id="{E7EBF977-DE8C-4994-9C6D-986C3FCE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50" b="89911" l="10000" r="90000">
                        <a14:foregroundMark x1="48929" y1="21217" x2="48929" y2="21217"/>
                        <a14:foregroundMark x1="48095" y1="22849" x2="48095" y2="22849"/>
                        <a14:foregroundMark x1="48929" y1="21513" x2="48929" y2="21513"/>
                        <a14:foregroundMark x1="50714" y1="20475" x2="50714" y2="20475"/>
                        <a14:foregroundMark x1="60357" y1="21365" x2="60357" y2="21365"/>
                        <a14:foregroundMark x1="62976" y1="9050" x2="62976" y2="9050"/>
                        <a14:foregroundMark x1="36429" y1="8902" x2="36429" y2="8902"/>
                        <a14:backgroundMark x1="49405" y1="52671" x2="49405" y2="52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95951" y="5556451"/>
            <a:ext cx="2641505" cy="141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0998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61228</TotalTime>
  <Words>1143</Words>
  <Application>Microsoft Office PowerPoint</Application>
  <PresentationFormat>Widescreen</PresentationFormat>
  <Paragraphs>365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Harsh Rana</cp:lastModifiedBy>
  <cp:revision>1895</cp:revision>
  <dcterms:created xsi:type="dcterms:W3CDTF">2018-12-13T05:11:08Z</dcterms:created>
  <dcterms:modified xsi:type="dcterms:W3CDTF">2021-05-18T07:06:24Z</dcterms:modified>
</cp:coreProperties>
</file>